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24" autoAdjust="0"/>
    <p:restoredTop sz="94660"/>
  </p:normalViewPr>
  <p:slideViewPr>
    <p:cSldViewPr snapToGrid="0">
      <p:cViewPr>
        <p:scale>
          <a:sx n="100" d="100"/>
          <a:sy n="100" d="100"/>
        </p:scale>
        <p:origin x="-264" y="-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86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2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5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2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87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7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1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50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8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FA12B6-1F64-495A-9014-6098847683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ACEDC2-201F-4654-9556-DC041B192B9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82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6B82F-E615-4C24-BC60-E36AE9A3B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Построение графика</a:t>
            </a:r>
            <a:br>
              <a:rPr lang="ru-RU" dirty="0"/>
            </a:br>
            <a:r>
              <a:rPr lang="ru-RU" dirty="0"/>
              <a:t>функции у = ах</a:t>
            </a:r>
            <a:r>
              <a:rPr lang="ru-RU" baseline="30000" dirty="0"/>
              <a:t>2</a:t>
            </a:r>
            <a:r>
              <a:rPr lang="ru-RU" dirty="0"/>
              <a:t> + </a:t>
            </a:r>
            <a:r>
              <a:rPr lang="ru-RU" dirty="0" err="1"/>
              <a:t>bx</a:t>
            </a:r>
            <a:r>
              <a:rPr lang="ru-RU" dirty="0"/>
              <a:t> + с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376E96-75EE-45F8-BF23-B3009D383E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40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2BD545-3581-4E57-A327-BBAD95BC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№624(1)</a:t>
            </a:r>
            <a:r>
              <a:rPr lang="en-US" dirty="0"/>
              <a:t> </a:t>
            </a:r>
            <a:r>
              <a:rPr lang="ru-RU" dirty="0"/>
              <a:t>Образец 0формления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FBEC8B-F87B-46D9-90E2-C56036A3B9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– функция квадратичная, ветви направлены вверх, т.к а=1, а</a:t>
                </a:r>
                <a:r>
                  <a:rPr lang="en-US" dirty="0"/>
                  <a:t>&gt;0</a:t>
                </a:r>
                <a:endParaRPr lang="ru-RU" dirty="0"/>
              </a:p>
              <a:p>
                <a:r>
                  <a:rPr lang="ru-RU" dirty="0"/>
                  <a:t>1) Вершина параболы: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 −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b="1" i="1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i="1" dirty="0"/>
                  <a:t> =3,5;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b="1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7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dirty="0"/>
                  <a:t>3,5+10 =12,25-24,5+10= -2,25</a:t>
                </a:r>
              </a:p>
              <a:p>
                <a:r>
                  <a:rPr lang="ru-RU" dirty="0"/>
                  <a:t>2) Ось симметрии: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/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dirty="0"/>
                  <a:t>, </a:t>
                </a:r>
                <a:r>
                  <a:rPr lang="ru-RU" dirty="0" err="1"/>
                  <a:t>т.е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/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ru-RU" dirty="0"/>
              </a:p>
              <a:p>
                <a:r>
                  <a:rPr lang="ru-RU" dirty="0"/>
                  <a:t>3) Нули  функции : </a:t>
                </a:r>
                <a:r>
                  <a:rPr lang="ru-RU" dirty="0" err="1"/>
                  <a:t>т.е</a:t>
                </a:r>
                <a:r>
                  <a:rPr lang="ru-RU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ru-RU" dirty="0"/>
                  <a:t>=</a:t>
                </a:r>
                <a:r>
                  <a:rPr lang="en-US" dirty="0"/>
                  <a:t> 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dirty="0"/>
                  <a:t>=0 (</a:t>
                </a:r>
                <a:r>
                  <a:rPr lang="ru-RU" dirty="0"/>
                  <a:t>решаем уравнение через дискриминант или по т Виета, находим корни если они есть)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=2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=5</a:t>
                </a:r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FBEC8B-F87B-46D9-90E2-C56036A3B9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818" b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908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F893B-DF29-4AED-8A65-6660F7D2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5476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ru-RU" dirty="0" err="1"/>
              <a:t>аполнение</a:t>
            </a:r>
            <a:r>
              <a:rPr lang="ru-RU" dirty="0"/>
              <a:t> таблицы значений </a:t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0A89CA37-0499-4CD0-9B39-E25D4B00CD1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2744477"/>
                  </p:ext>
                </p:extLst>
              </p:nvPr>
            </p:nvGraphicFramePr>
            <p:xfrm>
              <a:off x="1096962" y="1846263"/>
              <a:ext cx="10058720" cy="11354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5872">
                      <a:extLst>
                        <a:ext uri="{9D8B030D-6E8A-4147-A177-3AD203B41FA5}">
                          <a16:colId xmlns:a16="http://schemas.microsoft.com/office/drawing/2014/main" val="4089197145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801309433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4106170161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2946903528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1473198290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4044984660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1647694574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3764523918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3510271680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1508388946"/>
                        </a:ext>
                      </a:extLst>
                    </a:gridCol>
                  </a:tblGrid>
                  <a:tr h="378492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Верш.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5040299"/>
                      </a:ext>
                    </a:extLst>
                  </a:tr>
                  <a:tr h="37849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3,5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9586644"/>
                      </a:ext>
                    </a:extLst>
                  </a:tr>
                  <a:tr h="37849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-2,25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64123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0A89CA37-0499-4CD0-9B39-E25D4B00CD1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2744477"/>
                  </p:ext>
                </p:extLst>
              </p:nvPr>
            </p:nvGraphicFramePr>
            <p:xfrm>
              <a:off x="1096962" y="1846263"/>
              <a:ext cx="10058720" cy="11354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5872">
                      <a:extLst>
                        <a:ext uri="{9D8B030D-6E8A-4147-A177-3AD203B41FA5}">
                          <a16:colId xmlns:a16="http://schemas.microsoft.com/office/drawing/2014/main" val="4089197145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801309433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4106170161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2946903528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1473198290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4044984660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1647694574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3764523918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3510271680"/>
                        </a:ext>
                      </a:extLst>
                    </a:gridCol>
                    <a:gridCol w="1005872">
                      <a:extLst>
                        <a:ext uri="{9D8B030D-6E8A-4147-A177-3AD203B41FA5}">
                          <a16:colId xmlns:a16="http://schemas.microsoft.com/office/drawing/2014/main" val="1508388946"/>
                        </a:ext>
                      </a:extLst>
                    </a:gridCol>
                  </a:tblGrid>
                  <a:tr h="378492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Верш.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5040299"/>
                      </a:ext>
                    </a:extLst>
                  </a:tr>
                  <a:tr h="37849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06" t="-109677" r="-903636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3,5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9586644"/>
                      </a:ext>
                    </a:extLst>
                  </a:tr>
                  <a:tr h="37849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06" t="-206349" r="-903636" b="-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-2,25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64123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910B71F-CB16-48AC-A4A5-E9CCDF6DD195}"/>
                  </a:ext>
                </a:extLst>
              </p:cNvPr>
              <p:cNvSpPr/>
              <p:nvPr/>
            </p:nvSpPr>
            <p:spPr>
              <a:xfrm>
                <a:off x="1439186" y="3241225"/>
                <a:ext cx="4595854" cy="2333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b="1" dirty="0"/>
              </a:p>
              <a:p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7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dirty="0"/>
                  <a:t>+10=10</a:t>
                </a:r>
              </a:p>
              <a:p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7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dirty="0"/>
                  <a:t>+10=1-7+10=4</a:t>
                </a:r>
              </a:p>
              <a:p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7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ru-RU" dirty="0"/>
                  <a:t>+10= 4-14+10 =0</a:t>
                </a:r>
              </a:p>
              <a:p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7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dirty="0"/>
                  <a:t>3+10 =9 - 21 +10 =-2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910B71F-CB16-48AC-A4A5-E9CCDF6DD1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186" y="3241225"/>
                <a:ext cx="4595854" cy="2333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47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F1F63-DCAE-4F69-9024-61AD170D5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9460"/>
          </a:xfrm>
        </p:spPr>
        <p:txBody>
          <a:bodyPr/>
          <a:lstStyle/>
          <a:p>
            <a:r>
              <a:rPr lang="ru-RU" dirty="0"/>
              <a:t>ПОСТРОЕНИЕ ГРАФИКА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8F3F1B0-7CD9-41E0-B700-9742E34D9B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37" y="1451861"/>
            <a:ext cx="5666578" cy="453326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01C3B1-ED5C-444F-A186-F548B786AB67}"/>
                  </a:ext>
                </a:extLst>
              </p:cNvPr>
              <p:cNvSpPr txBox="1"/>
              <p:nvPr/>
            </p:nvSpPr>
            <p:spPr>
              <a:xfrm>
                <a:off x="7026274" y="1687167"/>
                <a:ext cx="476283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Свойства функции</a:t>
                </a:r>
              </a:p>
              <a:p>
                <a:r>
                  <a:rPr lang="ru-RU" dirty="0"/>
                  <a:t>1.</a:t>
                </a:r>
                <a:r>
                  <a:rPr lang="en-US" dirty="0"/>
                  <a:t> </a:t>
                </a:r>
                <a:r>
                  <a:rPr lang="ru-RU" dirty="0"/>
                  <a:t>область определения: </a:t>
                </a:r>
                <a:r>
                  <a:rPr lang="en-US" dirty="0"/>
                  <a:t>D(y)=(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−∞;+∞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Область </a:t>
                </a:r>
                <a:r>
                  <a:rPr lang="ru-RU" dirty="0" err="1"/>
                  <a:t>значения:Е</a:t>
                </a:r>
                <a:r>
                  <a:rPr lang="ru-RU" dirty="0"/>
                  <a:t>(у)=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;+∞)</m:t>
                    </m:r>
                  </m:oMath>
                </a14:m>
                <a:endParaRPr lang="ru-RU" dirty="0"/>
              </a:p>
              <a:p>
                <a:r>
                  <a:rPr lang="ru-RU" dirty="0"/>
                  <a:t>2. функция возрастает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;+∞)</m:t>
                    </m:r>
                  </m:oMath>
                </a14:m>
                <a:endParaRPr lang="ru-RU" dirty="0"/>
              </a:p>
              <a:p>
                <a:r>
                  <a:rPr lang="ru-RU" dirty="0"/>
                  <a:t>функция убывает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−∞;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dirty="0"/>
                  <a:t>]</a:t>
                </a:r>
                <a:endParaRPr lang="ru-RU" dirty="0"/>
              </a:p>
              <a:p>
                <a:r>
                  <a:rPr lang="ru-RU" dirty="0"/>
                  <a:t>3.Принимает отрицательные значения (2;5)</a:t>
                </a:r>
              </a:p>
              <a:p>
                <a:r>
                  <a:rPr lang="ru-RU" dirty="0"/>
                  <a:t>4. Принимает положительные значения (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−∞;</m:t>
                    </m:r>
                  </m:oMath>
                </a14:m>
                <a:r>
                  <a:rPr lang="ru-RU" dirty="0"/>
                  <a:t>2)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;+∞)</m:t>
                    </m:r>
                  </m:oMath>
                </a14:m>
                <a:endParaRPr lang="ru-RU" dirty="0"/>
              </a:p>
              <a:p>
                <a:r>
                  <a:rPr lang="ru-RU" dirty="0"/>
                  <a:t>5.Наименьшее значение:  - 2,25;</a:t>
                </a:r>
              </a:p>
              <a:p>
                <a:r>
                  <a:rPr lang="ru-RU" dirty="0"/>
                  <a:t>Наибольшего значения нет.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01C3B1-ED5C-444F-A186-F548B786A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274" y="1687167"/>
                <a:ext cx="4762831" cy="2862322"/>
              </a:xfrm>
              <a:prstGeom prst="rect">
                <a:avLst/>
              </a:prstGeom>
              <a:blipFill>
                <a:blip r:embed="rId3"/>
                <a:stretch>
                  <a:fillRect l="-1152" t="-1279" b="-2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0C42E3C0-6120-4809-A9F3-1918C54F5E7F}"/>
              </a:ext>
            </a:extLst>
          </p:cNvPr>
          <p:cNvGrpSpPr/>
          <p:nvPr/>
        </p:nvGrpSpPr>
        <p:grpSpPr>
          <a:xfrm>
            <a:off x="1017767" y="1395665"/>
            <a:ext cx="5597718" cy="4589459"/>
            <a:chOff x="1017767" y="1395665"/>
            <a:chExt cx="5597718" cy="4589459"/>
          </a:xfrm>
        </p:grpSpPr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28D8356D-DE9D-4E23-8918-EFA95CF147D0}"/>
                </a:ext>
              </a:extLst>
            </p:cNvPr>
            <p:cNvGrpSpPr/>
            <p:nvPr/>
          </p:nvGrpSpPr>
          <p:grpSpPr>
            <a:xfrm>
              <a:off x="1017767" y="1416829"/>
              <a:ext cx="5597718" cy="4435331"/>
              <a:chOff x="1017767" y="1416829"/>
              <a:chExt cx="5597718" cy="4435331"/>
            </a:xfrm>
          </p:grpSpPr>
          <p:cxnSp>
            <p:nvCxnSpPr>
              <p:cNvPr id="9" name="Прямая со стрелкой 8">
                <a:extLst>
                  <a:ext uri="{FF2B5EF4-FFF2-40B4-BE49-F238E27FC236}">
                    <a16:creationId xmlns:a16="http://schemas.microsoft.com/office/drawing/2014/main" id="{4CD382BD-65CD-4428-A833-91BB3E446863}"/>
                  </a:ext>
                </a:extLst>
              </p:cNvPr>
              <p:cNvCxnSpPr/>
              <p:nvPr/>
            </p:nvCxnSpPr>
            <p:spPr>
              <a:xfrm>
                <a:off x="1017767" y="5033176"/>
                <a:ext cx="5597718" cy="0"/>
              </a:xfrm>
              <a:prstGeom prst="straightConnector1">
                <a:avLst/>
              </a:prstGeom>
              <a:ln w="3810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>
                <a:extLst>
                  <a:ext uri="{FF2B5EF4-FFF2-40B4-BE49-F238E27FC236}">
                    <a16:creationId xmlns:a16="http://schemas.microsoft.com/office/drawing/2014/main" id="{8D0B208E-0358-42DC-8779-6B8BEA71AF9E}"/>
                  </a:ext>
                </a:extLst>
              </p:cNvPr>
              <p:cNvCxnSpPr/>
              <p:nvPr/>
            </p:nvCxnSpPr>
            <p:spPr>
              <a:xfrm>
                <a:off x="1017767" y="5033176"/>
                <a:ext cx="559771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>
                <a:extLst>
                  <a:ext uri="{FF2B5EF4-FFF2-40B4-BE49-F238E27FC236}">
                    <a16:creationId xmlns:a16="http://schemas.microsoft.com/office/drawing/2014/main" id="{78306C5A-808B-4246-8B0F-27D402AE2514}"/>
                  </a:ext>
                </a:extLst>
              </p:cNvPr>
              <p:cNvCxnSpPr/>
              <p:nvPr/>
            </p:nvCxnSpPr>
            <p:spPr>
              <a:xfrm flipV="1">
                <a:off x="3665551" y="1451861"/>
                <a:ext cx="0" cy="4400299"/>
              </a:xfrm>
              <a:prstGeom prst="straightConnector1">
                <a:avLst/>
              </a:prstGeom>
              <a:ln w="3810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>
                <a:extLst>
                  <a:ext uri="{FF2B5EF4-FFF2-40B4-BE49-F238E27FC236}">
                    <a16:creationId xmlns:a16="http://schemas.microsoft.com/office/drawing/2014/main" id="{DE721772-4A57-49AE-91D2-3C819F176A2B}"/>
                  </a:ext>
                </a:extLst>
              </p:cNvPr>
              <p:cNvCxnSpPr/>
              <p:nvPr/>
            </p:nvCxnSpPr>
            <p:spPr>
              <a:xfrm>
                <a:off x="3983603" y="5033176"/>
                <a:ext cx="0" cy="636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00DC48-7472-4666-AD54-56002E1956B9}"/>
                  </a:ext>
                </a:extLst>
              </p:cNvPr>
              <p:cNvSpPr txBox="1"/>
              <p:nvPr/>
            </p:nvSpPr>
            <p:spPr>
              <a:xfrm>
                <a:off x="6299064" y="5038963"/>
                <a:ext cx="286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x</a:t>
                </a:r>
                <a:endParaRPr lang="ru-RU" sz="2400" i="1" dirty="0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BBDC0A-B51B-47C4-9A6C-D900F9098F84}"/>
                  </a:ext>
                </a:extLst>
              </p:cNvPr>
              <p:cNvSpPr txBox="1"/>
              <p:nvPr/>
            </p:nvSpPr>
            <p:spPr>
              <a:xfrm>
                <a:off x="3334244" y="1416829"/>
                <a:ext cx="3313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y</a:t>
                </a:r>
                <a:endParaRPr lang="ru-RU" sz="2400" i="1" dirty="0"/>
              </a:p>
            </p:txBody>
          </p:sp>
          <p:cxnSp>
            <p:nvCxnSpPr>
              <p:cNvPr id="8" name="Прямая соединительная линия 7">
                <a:extLst>
                  <a:ext uri="{FF2B5EF4-FFF2-40B4-BE49-F238E27FC236}">
                    <a16:creationId xmlns:a16="http://schemas.microsoft.com/office/drawing/2014/main" id="{E4427F07-0A3B-44D7-842A-B49BD6F7F214}"/>
                  </a:ext>
                </a:extLst>
              </p:cNvPr>
              <p:cNvCxnSpPr/>
              <p:nvPr/>
            </p:nvCxnSpPr>
            <p:spPr>
              <a:xfrm>
                <a:off x="3974638" y="4939553"/>
                <a:ext cx="0" cy="16619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FFF848F3-1DB7-4267-A061-949456BC6B4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660872" y="4670609"/>
                <a:ext cx="0" cy="16619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16852AF-6D1D-4E47-A340-153DB4C8938F}"/>
                  </a:ext>
                </a:extLst>
              </p:cNvPr>
              <p:cNvSpPr txBox="1"/>
              <p:nvPr/>
            </p:nvSpPr>
            <p:spPr>
              <a:xfrm>
                <a:off x="3390413" y="4989111"/>
                <a:ext cx="3313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0</a:t>
                </a:r>
                <a:endParaRPr lang="ru-RU" sz="20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25F78E-46DA-4E9B-AFD8-2645BD27E9C0}"/>
                  </a:ext>
                </a:extLst>
              </p:cNvPr>
              <p:cNvSpPr txBox="1"/>
              <p:nvPr/>
            </p:nvSpPr>
            <p:spPr>
              <a:xfrm>
                <a:off x="3828864" y="5062866"/>
                <a:ext cx="3313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1</a:t>
                </a:r>
                <a:endParaRPr lang="ru-RU" sz="2000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C8D11A-1C3A-44D4-A8C2-4E933B2081AE}"/>
                  </a:ext>
                </a:extLst>
              </p:cNvPr>
              <p:cNvSpPr txBox="1"/>
              <p:nvPr/>
            </p:nvSpPr>
            <p:spPr>
              <a:xfrm>
                <a:off x="3311386" y="4558709"/>
                <a:ext cx="3313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1</a:t>
                </a:r>
                <a:endParaRPr lang="ru-RU" sz="2000" dirty="0"/>
              </a:p>
            </p:txBody>
          </p:sp>
        </p:grpSp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id="{7042359B-E636-49D4-8830-ED1000E4F778}"/>
                </a:ext>
              </a:extLst>
            </p:cNvPr>
            <p:cNvSpPr/>
            <p:nvPr/>
          </p:nvSpPr>
          <p:spPr>
            <a:xfrm>
              <a:off x="3512820" y="1395665"/>
              <a:ext cx="2355019" cy="4342945"/>
            </a:xfrm>
            <a:custGeom>
              <a:avLst/>
              <a:gdLst>
                <a:gd name="connsiteX0" fmla="*/ 0 w 2355019"/>
                <a:gd name="connsiteY0" fmla="*/ 59755 h 4342945"/>
                <a:gd name="connsiteX1" fmla="*/ 152400 w 2355019"/>
                <a:gd name="connsiteY1" fmla="*/ 699835 h 4342945"/>
                <a:gd name="connsiteX2" fmla="*/ 457200 w 2355019"/>
                <a:gd name="connsiteY2" fmla="*/ 2467675 h 4342945"/>
                <a:gd name="connsiteX3" fmla="*/ 746760 w 2355019"/>
                <a:gd name="connsiteY3" fmla="*/ 3664015 h 4342945"/>
                <a:gd name="connsiteX4" fmla="*/ 1043940 w 2355019"/>
                <a:gd name="connsiteY4" fmla="*/ 4227895 h 4342945"/>
                <a:gd name="connsiteX5" fmla="*/ 1196340 w 2355019"/>
                <a:gd name="connsiteY5" fmla="*/ 4342195 h 4342945"/>
                <a:gd name="connsiteX6" fmla="*/ 1363980 w 2355019"/>
                <a:gd name="connsiteY6" fmla="*/ 4235515 h 4342945"/>
                <a:gd name="connsiteX7" fmla="*/ 1638300 w 2355019"/>
                <a:gd name="connsiteY7" fmla="*/ 3633535 h 4342945"/>
                <a:gd name="connsiteX8" fmla="*/ 1935480 w 2355019"/>
                <a:gd name="connsiteY8" fmla="*/ 2444815 h 4342945"/>
                <a:gd name="connsiteX9" fmla="*/ 2240280 w 2355019"/>
                <a:gd name="connsiteY9" fmla="*/ 684595 h 4342945"/>
                <a:gd name="connsiteX10" fmla="*/ 2346960 w 2355019"/>
                <a:gd name="connsiteY10" fmla="*/ 67375 h 4342945"/>
                <a:gd name="connsiteX11" fmla="*/ 2339340 w 2355019"/>
                <a:gd name="connsiteY11" fmla="*/ 44515 h 434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5019" h="4342945">
                  <a:moveTo>
                    <a:pt x="0" y="59755"/>
                  </a:moveTo>
                  <a:cubicBezTo>
                    <a:pt x="38100" y="179135"/>
                    <a:pt x="76200" y="298515"/>
                    <a:pt x="152400" y="699835"/>
                  </a:cubicBezTo>
                  <a:cubicBezTo>
                    <a:pt x="228600" y="1101155"/>
                    <a:pt x="358140" y="1973645"/>
                    <a:pt x="457200" y="2467675"/>
                  </a:cubicBezTo>
                  <a:cubicBezTo>
                    <a:pt x="556260" y="2961705"/>
                    <a:pt x="648970" y="3370645"/>
                    <a:pt x="746760" y="3664015"/>
                  </a:cubicBezTo>
                  <a:cubicBezTo>
                    <a:pt x="844550" y="3957385"/>
                    <a:pt x="969010" y="4114865"/>
                    <a:pt x="1043940" y="4227895"/>
                  </a:cubicBezTo>
                  <a:cubicBezTo>
                    <a:pt x="1118870" y="4340925"/>
                    <a:pt x="1143000" y="4340925"/>
                    <a:pt x="1196340" y="4342195"/>
                  </a:cubicBezTo>
                  <a:cubicBezTo>
                    <a:pt x="1249680" y="4343465"/>
                    <a:pt x="1290320" y="4353625"/>
                    <a:pt x="1363980" y="4235515"/>
                  </a:cubicBezTo>
                  <a:cubicBezTo>
                    <a:pt x="1437640" y="4117405"/>
                    <a:pt x="1543050" y="3931985"/>
                    <a:pt x="1638300" y="3633535"/>
                  </a:cubicBezTo>
                  <a:cubicBezTo>
                    <a:pt x="1733550" y="3335085"/>
                    <a:pt x="1835150" y="2936305"/>
                    <a:pt x="1935480" y="2444815"/>
                  </a:cubicBezTo>
                  <a:cubicBezTo>
                    <a:pt x="2035810" y="1953325"/>
                    <a:pt x="2240280" y="684595"/>
                    <a:pt x="2240280" y="684595"/>
                  </a:cubicBezTo>
                  <a:cubicBezTo>
                    <a:pt x="2308860" y="288355"/>
                    <a:pt x="2330450" y="174055"/>
                    <a:pt x="2346960" y="67375"/>
                  </a:cubicBezTo>
                  <a:cubicBezTo>
                    <a:pt x="2363470" y="-39305"/>
                    <a:pt x="2351405" y="2605"/>
                    <a:pt x="2339340" y="44515"/>
                  </a:cubicBezTo>
                </a:path>
              </a:pathLst>
            </a:cu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46B44D6F-03FF-4FA8-B716-0228ED49CCE7}"/>
                </a:ext>
              </a:extLst>
            </p:cNvPr>
            <p:cNvGrpSpPr/>
            <p:nvPr/>
          </p:nvGrpSpPr>
          <p:grpSpPr>
            <a:xfrm>
              <a:off x="3613247" y="1446074"/>
              <a:ext cx="2185399" cy="4539050"/>
              <a:chOff x="3613247" y="1446074"/>
              <a:chExt cx="2185399" cy="4539050"/>
            </a:xfrm>
          </p:grpSpPr>
          <p:cxnSp>
            <p:nvCxnSpPr>
              <p:cNvPr id="17" name="Прямая соединительная линия 16">
                <a:extLst>
                  <a:ext uri="{FF2B5EF4-FFF2-40B4-BE49-F238E27FC236}">
                    <a16:creationId xmlns:a16="http://schemas.microsoft.com/office/drawing/2014/main" id="{BBA9E08F-5160-4870-9D08-DABAA31EE5EE}"/>
                  </a:ext>
                </a:extLst>
              </p:cNvPr>
              <p:cNvCxnSpPr/>
              <p:nvPr/>
            </p:nvCxnSpPr>
            <p:spPr>
              <a:xfrm>
                <a:off x="4704605" y="1486894"/>
                <a:ext cx="0" cy="449823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4733CF9-2588-4516-BE79-B49A87CF987E}"/>
                  </a:ext>
                </a:extLst>
              </p:cNvPr>
              <p:cNvSpPr txBox="1"/>
              <p:nvPr/>
            </p:nvSpPr>
            <p:spPr>
              <a:xfrm rot="16200000">
                <a:off x="3868919" y="1910966"/>
                <a:ext cx="13298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2">
                        <a:lumMod val="75000"/>
                      </a:schemeClr>
                    </a:solidFill>
                  </a:rPr>
                  <a:t>x = 3,5</a:t>
                </a:r>
                <a:endParaRPr lang="ru-RU" sz="2000" i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Овал 25">
                <a:extLst>
                  <a:ext uri="{FF2B5EF4-FFF2-40B4-BE49-F238E27FC236}">
                    <a16:creationId xmlns:a16="http://schemas.microsoft.com/office/drawing/2014/main" id="{223C5E63-F205-42CF-8BE0-C477C5CA37A6}"/>
                  </a:ext>
                </a:extLst>
              </p:cNvPr>
              <p:cNvSpPr/>
              <p:nvPr/>
            </p:nvSpPr>
            <p:spPr>
              <a:xfrm>
                <a:off x="3613247" y="2037948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6">
                <a:extLst>
                  <a:ext uri="{FF2B5EF4-FFF2-40B4-BE49-F238E27FC236}">
                    <a16:creationId xmlns:a16="http://schemas.microsoft.com/office/drawing/2014/main" id="{685786E8-DA41-43AF-910C-D1FA216C04BB}"/>
                  </a:ext>
                </a:extLst>
              </p:cNvPr>
              <p:cNvSpPr/>
              <p:nvPr/>
            </p:nvSpPr>
            <p:spPr>
              <a:xfrm>
                <a:off x="4515036" y="5572203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>
                <a:extLst>
                  <a:ext uri="{FF2B5EF4-FFF2-40B4-BE49-F238E27FC236}">
                    <a16:creationId xmlns:a16="http://schemas.microsoft.com/office/drawing/2014/main" id="{656534B1-F1B2-4188-8FD3-FEC8A301A426}"/>
                  </a:ext>
                </a:extLst>
              </p:cNvPr>
              <p:cNvSpPr/>
              <p:nvPr/>
            </p:nvSpPr>
            <p:spPr>
              <a:xfrm>
                <a:off x="4659247" y="5680947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>
                <a:extLst>
                  <a:ext uri="{FF2B5EF4-FFF2-40B4-BE49-F238E27FC236}">
                    <a16:creationId xmlns:a16="http://schemas.microsoft.com/office/drawing/2014/main" id="{173961D5-0429-412B-801F-DAA0DF2C2585}"/>
                  </a:ext>
                </a:extLst>
              </p:cNvPr>
              <p:cNvSpPr/>
              <p:nvPr/>
            </p:nvSpPr>
            <p:spPr>
              <a:xfrm>
                <a:off x="3911156" y="3798255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>
                <a:extLst>
                  <a:ext uri="{FF2B5EF4-FFF2-40B4-BE49-F238E27FC236}">
                    <a16:creationId xmlns:a16="http://schemas.microsoft.com/office/drawing/2014/main" id="{197F99BD-DF7F-4A3F-893E-A584252BA099}"/>
                  </a:ext>
                </a:extLst>
              </p:cNvPr>
              <p:cNvSpPr/>
              <p:nvPr/>
            </p:nvSpPr>
            <p:spPr>
              <a:xfrm>
                <a:off x="4206324" y="4989111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id="{B7AD7E76-129F-444A-A7E0-D01DB50F7997}"/>
                  </a:ext>
                </a:extLst>
              </p:cNvPr>
              <p:cNvSpPr/>
              <p:nvPr/>
            </p:nvSpPr>
            <p:spPr>
              <a:xfrm>
                <a:off x="5692691" y="2037948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>
                <a:extLst>
                  <a:ext uri="{FF2B5EF4-FFF2-40B4-BE49-F238E27FC236}">
                    <a16:creationId xmlns:a16="http://schemas.microsoft.com/office/drawing/2014/main" id="{C99C9A9C-1F77-4BE4-B780-4E56AD0D600E}"/>
                  </a:ext>
                </a:extLst>
              </p:cNvPr>
              <p:cNvSpPr/>
              <p:nvPr/>
            </p:nvSpPr>
            <p:spPr>
              <a:xfrm>
                <a:off x="4813625" y="5572203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>
                <a:extLst>
                  <a:ext uri="{FF2B5EF4-FFF2-40B4-BE49-F238E27FC236}">
                    <a16:creationId xmlns:a16="http://schemas.microsoft.com/office/drawing/2014/main" id="{DC818F7D-AC8E-4FE4-95E3-ACD2054E951C}"/>
                  </a:ext>
                </a:extLst>
              </p:cNvPr>
              <p:cNvSpPr/>
              <p:nvPr/>
            </p:nvSpPr>
            <p:spPr>
              <a:xfrm>
                <a:off x="5392100" y="3798254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Овал 33">
                <a:extLst>
                  <a:ext uri="{FF2B5EF4-FFF2-40B4-BE49-F238E27FC236}">
                    <a16:creationId xmlns:a16="http://schemas.microsoft.com/office/drawing/2014/main" id="{F0C0EE2A-3892-47BE-8590-BA922A514C3F}"/>
                  </a:ext>
                </a:extLst>
              </p:cNvPr>
              <p:cNvSpPr/>
              <p:nvPr/>
            </p:nvSpPr>
            <p:spPr>
              <a:xfrm>
                <a:off x="5098400" y="4989111"/>
                <a:ext cx="105955" cy="1059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402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A2E36-A302-4A27-8C3A-33BABF92D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№640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FD18A77-AC2D-4587-9C02-87C97F0743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br>
                  <a:rPr lang="ru-RU" dirty="0"/>
                </a:br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Решение : 1)  Функция квадратичная, график парабола, ветви направлены вверх. Значит наибольшего значения нет, наименьшее находится в вершине параболы. </a:t>
                </a:r>
                <a:r>
                  <a:rPr lang="ru-RU" b="1" dirty="0"/>
                  <a:t>Наименьшим значением  функции является значение координаты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 −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b="1" i="1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i="1" dirty="0"/>
                  <a:t> =-1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∙(−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/>
                    </m:sSup>
                    <m:r>
                      <a:rPr lang="ru-RU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ru-RU" dirty="0"/>
                  <a:t>= </a:t>
                </a:r>
                <a:r>
                  <a:rPr lang="ru-RU" b="1" dirty="0"/>
                  <a:t>2</a:t>
                </a:r>
              </a:p>
              <a:p>
                <a:r>
                  <a:rPr lang="ru-RU" b="1" dirty="0"/>
                  <a:t>Ответ: 2 наименьшее значение функции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FD18A77-AC2D-4587-9C02-87C97F0743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1488B9-D73D-4759-8B86-FB3AB98BFE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1292" y="1917071"/>
            <a:ext cx="7106016" cy="75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3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05C83-DB92-445F-B51F-89D0F672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№640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31FEF58-CFFB-4930-A666-26834DAA03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</p:spPr>
            <p:txBody>
              <a:bodyPr/>
              <a:lstStyle/>
              <a:p>
                <a:r>
                  <a:rPr lang="ru-RU" b="1" dirty="0"/>
                  <a:t>2)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ru-RU" dirty="0"/>
                  <a:t> Функция квадратичная ветви направлены вниз, наименьшего значения нет, наибольшим является значение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0" i="0" smtClean="0">
                        <a:latin typeface="Cambria Math" panose="02040503050406030204" pitchFamily="18" charset="0"/>
                      </a:rPr>
                      <m:t> (координата вершины)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 −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b="1" i="1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∙(−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b="1" i="1" dirty="0"/>
                  <a:t> =1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/>
                    </m:sSup>
                    <m:r>
                      <a:rPr lang="ru-RU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ru-RU" dirty="0"/>
                  <a:t>= </a:t>
                </a:r>
                <a:r>
                  <a:rPr lang="ru-RU" b="1" dirty="0"/>
                  <a:t>4</a:t>
                </a:r>
              </a:p>
              <a:p>
                <a:r>
                  <a:rPr lang="ru-RU" b="1" i="1" dirty="0"/>
                  <a:t>Ответ: 4 наибольшее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31FEF58-CFFB-4930-A666-26834DAA03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  <a:blipFill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50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D4205-2403-4D68-8FF5-6864382E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№626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5475398-8251-404A-95AE-0E71414DF1B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39307" y="1037646"/>
            <a:ext cx="6382753" cy="5247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073E20FE-6E42-4BFC-B9A7-22EC5CD7245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083277" y="2015613"/>
                <a:ext cx="6326845" cy="3804742"/>
              </a:xfrm>
            </p:spPr>
            <p:txBody>
              <a:bodyPr/>
              <a:lstStyle/>
              <a:p>
                <a:r>
                  <a:rPr lang="ru-RU" dirty="0"/>
                  <a:t>Решение:  Пусть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ru-RU" dirty="0"/>
                  <a:t> одно число, тогда другое</a:t>
                </a:r>
              </a:p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ru-RU" dirty="0"/>
                  <a:t> . Их произведение равно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ru-RU" b="1" dirty="0"/>
                  <a:t> (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ru-RU" dirty="0"/>
                  <a:t>)</a:t>
                </a:r>
              </a:p>
              <a:p>
                <a:r>
                  <a:rPr lang="ru-RU" dirty="0"/>
                  <a:t>Раскроем скобки с права получим </a:t>
                </a:r>
              </a:p>
              <a:p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или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ru-RU" dirty="0"/>
                  <a:t>=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+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ru-RU" dirty="0"/>
              </a:p>
              <a:p>
                <a:r>
                  <a:rPr lang="ru-RU" dirty="0"/>
                  <a:t> Найдем наибольшее значение как в№640</a:t>
                </a:r>
              </a:p>
            </p:txBody>
          </p:sp>
        </mc:Choice>
        <mc:Fallback xmlns="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073E20FE-6E42-4BFC-B9A7-22EC5CD724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83277" y="2015613"/>
                <a:ext cx="6326845" cy="3804742"/>
              </a:xfrm>
              <a:blipFill>
                <a:blip r:embed="rId3"/>
                <a:stretch>
                  <a:fillRect l="-2505" t="-1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8295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962</TotalTime>
  <Words>420</Words>
  <Application>Microsoft Office PowerPoint</Application>
  <PresentationFormat>Широкоэкранный</PresentationFormat>
  <Paragraphs>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Ретро</vt:lpstr>
      <vt:lpstr>Построение графика функции у = ах2 + bx + с </vt:lpstr>
      <vt:lpstr>№624(1) Образец 0формления</vt:lpstr>
      <vt:lpstr>3аполнение таблицы значений  </vt:lpstr>
      <vt:lpstr>ПОСТРОЕНИЕ ГРАФИКА</vt:lpstr>
      <vt:lpstr>№640</vt:lpstr>
      <vt:lpstr>№640</vt:lpstr>
      <vt:lpstr>№626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графика функции у = ах2 + bx + с</dc:title>
  <dc:creator>Elena</dc:creator>
  <cp:lastModifiedBy>Elena</cp:lastModifiedBy>
  <cp:revision>26</cp:revision>
  <dcterms:created xsi:type="dcterms:W3CDTF">2020-04-19T15:19:12Z</dcterms:created>
  <dcterms:modified xsi:type="dcterms:W3CDTF">2020-04-20T09:07:03Z</dcterms:modified>
</cp:coreProperties>
</file>